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17" r:id="rId3"/>
    <p:sldId id="318" r:id="rId4"/>
    <p:sldId id="292" r:id="rId5"/>
    <p:sldId id="295" r:id="rId6"/>
    <p:sldId id="306" r:id="rId7"/>
    <p:sldId id="307" r:id="rId8"/>
    <p:sldId id="297" r:id="rId9"/>
    <p:sldId id="316" r:id="rId10"/>
    <p:sldId id="341" r:id="rId11"/>
    <p:sldId id="342" r:id="rId12"/>
    <p:sldId id="308" r:id="rId13"/>
    <p:sldId id="300" r:id="rId14"/>
    <p:sldId id="332" r:id="rId15"/>
    <p:sldId id="309" r:id="rId16"/>
    <p:sldId id="333" r:id="rId17"/>
    <p:sldId id="310" r:id="rId18"/>
    <p:sldId id="311" r:id="rId19"/>
    <p:sldId id="312" r:id="rId20"/>
    <p:sldId id="313" r:id="rId21"/>
    <p:sldId id="314" r:id="rId22"/>
    <p:sldId id="315" r:id="rId23"/>
    <p:sldId id="334" r:id="rId24"/>
    <p:sldId id="335" r:id="rId25"/>
    <p:sldId id="338" r:id="rId26"/>
    <p:sldId id="336" r:id="rId27"/>
    <p:sldId id="339" r:id="rId28"/>
    <p:sldId id="319" r:id="rId29"/>
    <p:sldId id="305" r:id="rId30"/>
    <p:sldId id="320" r:id="rId31"/>
    <p:sldId id="321" r:id="rId32"/>
    <p:sldId id="327" r:id="rId33"/>
    <p:sldId id="328" r:id="rId34"/>
    <p:sldId id="329" r:id="rId35"/>
    <p:sldId id="330" r:id="rId36"/>
    <p:sldId id="331" r:id="rId37"/>
    <p:sldId id="322" r:id="rId38"/>
    <p:sldId id="26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4"/>
    <p:restoredTop sz="96170"/>
  </p:normalViewPr>
  <p:slideViewPr>
    <p:cSldViewPr snapToGrid="0" snapToObjects="1">
      <p:cViewPr varScale="1">
        <p:scale>
          <a:sx n="139" d="100"/>
          <a:sy n="139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3CD66375-42BA-9D49-9AEA-1C3187713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2225" y="4154612"/>
            <a:ext cx="5279646" cy="1492497"/>
          </a:xfrm>
        </p:spPr>
        <p:txBody>
          <a:bodyPr>
            <a:normAutofit/>
          </a:bodyPr>
          <a:lstStyle/>
          <a:p>
            <a:pPr algn="r"/>
            <a:r>
              <a:rPr kumimoji="1" lang="zh-TW" altLang="en-US" sz="3200" dirty="0">
                <a:latin typeface="Kaiti TC" panose="02010600040101010101" pitchFamily="2" charset="-120"/>
                <a:ea typeface="Kaiti TC" panose="02010600040101010101" pitchFamily="2" charset="-120"/>
              </a:rPr>
              <a:t>ＩＤ：</a:t>
            </a:r>
            <a:r>
              <a:rPr kumimoji="1" lang="en-US" altLang="zh-TW" sz="3200" dirty="0">
                <a:latin typeface="Kaiti TC" panose="02010600040101010101" pitchFamily="2" charset="-120"/>
                <a:ea typeface="Kaiti TC" panose="02010600040101010101" pitchFamily="2" charset="-120"/>
              </a:rPr>
              <a:t>5112053018</a:t>
            </a:r>
          </a:p>
          <a:p>
            <a:pPr algn="r"/>
            <a:r>
              <a:rPr kumimoji="1" lang="zh-TW" altLang="en-US" sz="3200" dirty="0">
                <a:latin typeface="Kaiti TC" panose="02010600040101010101" pitchFamily="2" charset="-120"/>
                <a:ea typeface="Kaiti TC" panose="02010600040101010101" pitchFamily="2" charset="-120"/>
              </a:rPr>
              <a:t>報告人：鄭榮明</a:t>
            </a:r>
            <a:endParaRPr kumimoji="1" lang="en-US" altLang="zh-TW" sz="3200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E8C80A-524E-A644-86AA-04E0D112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643"/>
            <a:ext cx="5080928" cy="516790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ECF71D0-F2AB-A447-B5F2-D0FE1D879C61}"/>
              </a:ext>
            </a:extLst>
          </p:cNvPr>
          <p:cNvSpPr txBox="1"/>
          <p:nvPr/>
        </p:nvSpPr>
        <p:spPr>
          <a:xfrm>
            <a:off x="4629752" y="1087655"/>
            <a:ext cx="74595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dirty="0">
                <a:latin typeface="Kaiti TC" panose="02010600040101010101" pitchFamily="2" charset="-120"/>
                <a:ea typeface="Kaiti TC" panose="02010600040101010101" pitchFamily="2" charset="-120"/>
              </a:rPr>
              <a:t>國立中興大學應數系</a:t>
            </a:r>
            <a:br>
              <a:rPr kumimoji="1" lang="en-US" altLang="zh-CN" sz="6000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CN" altLang="en-US" sz="6000" dirty="0">
                <a:latin typeface="Kaiti TC" panose="02010600040101010101" pitchFamily="2" charset="-120"/>
                <a:ea typeface="Kaiti TC" panose="02010600040101010101" pitchFamily="2" charset="-120"/>
              </a:rPr>
              <a:t>迴歸分析期中報告</a:t>
            </a:r>
            <a:endParaRPr kumimoji="1"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224510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0063AB-8185-2441-82CD-1FAFF616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4185E1B-D7FB-BA4F-90FD-3DFFDFC1B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1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F4FC0CB-6799-3146-A75B-1C1DB2AB9C6D}"/>
              </a:ext>
            </a:extLst>
          </p:cNvPr>
          <p:cNvSpPr txBox="1"/>
          <p:nvPr/>
        </p:nvSpPr>
        <p:spPr>
          <a:xfrm>
            <a:off x="593128" y="2344804"/>
            <a:ext cx="4897287" cy="16312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罹患乳癌、攝護腺癌人數均激增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92B0F8-5C09-F941-86B8-BAF8A75654E8}"/>
              </a:ext>
            </a:extLst>
          </p:cNvPr>
          <p:cNvSpPr txBox="1"/>
          <p:nvPr/>
        </p:nvSpPr>
        <p:spPr>
          <a:xfrm>
            <a:off x="6689128" y="1063820"/>
            <a:ext cx="4897287" cy="16312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罹患攝護腺癌年紀無明顯增減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579BB2-95EC-4042-9547-971EEB87B721}"/>
              </a:ext>
            </a:extLst>
          </p:cNvPr>
          <p:cNvSpPr txBox="1"/>
          <p:nvPr/>
        </p:nvSpPr>
        <p:spPr>
          <a:xfrm>
            <a:off x="6763370" y="4293053"/>
            <a:ext cx="4897287" cy="16312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罹患乳癌年紀有逐漸增加趨勢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D58237-091A-774D-B2C1-E34A4E5D0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7772400" cy="1701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EDFFDF5-D96A-1349-8BC3-191E474ED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93730"/>
            <a:ext cx="7835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7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3B2CF1B-7283-F341-B774-9056956A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DE09A0F1-DE21-134E-AC54-5FF031E665D7}"/>
              </a:ext>
            </a:extLst>
          </p:cNvPr>
          <p:cNvSpPr/>
          <p:nvPr/>
        </p:nvSpPr>
        <p:spPr>
          <a:xfrm>
            <a:off x="1783080" y="2688336"/>
            <a:ext cx="1920240" cy="511387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9A2A09E1-0381-0440-AE40-5C5DD33AF820}"/>
              </a:ext>
            </a:extLst>
          </p:cNvPr>
          <p:cNvSpPr/>
          <p:nvPr/>
        </p:nvSpPr>
        <p:spPr>
          <a:xfrm>
            <a:off x="8382000" y="1130809"/>
            <a:ext cx="1831848" cy="451104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6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FF83BE4-B3EF-B147-BED3-857226605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099" y="716973"/>
            <a:ext cx="10592127" cy="5091546"/>
          </a:xfrm>
        </p:spPr>
        <p:txBody>
          <a:bodyPr>
            <a:noAutofit/>
          </a:bodyPr>
          <a:lstStyle/>
          <a:p>
            <a:r>
              <a:rPr kumimoji="1" lang="zh-TW" altLang="en-US" sz="4800" b="1" dirty="0">
                <a:solidFill>
                  <a:schemeClr val="accent6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★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說明結果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針對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全國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癌症資料篩選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出粗率大於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10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，癌症種類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符合條件計有胃癌等</a:t>
            </a:r>
            <a:b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19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類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加上合計</a:t>
            </a:r>
            <a:r>
              <a:rPr kumimoji="1" lang="en-US" altLang="zh-CN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(all)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種類總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共</a:t>
            </a:r>
            <a:r>
              <a:rPr kumimoji="1" lang="en-US" altLang="zh-CN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20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種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做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迴歸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分析後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發現除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了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子宮頸癌呈</a:t>
            </a:r>
            <a:br>
              <a:rPr kumimoji="1" lang="en-US" altLang="zh-CN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en-US" altLang="zh-CN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負成長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外，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其餘均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有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正成長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之趨勢。</a:t>
            </a:r>
            <a:br>
              <a:rPr kumimoji="1" lang="en-US" altLang="zh-CN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罹癌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類型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正成長前三名分別為乳癌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、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攝護腺癌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、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結直腸癌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33524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516" y="1803405"/>
            <a:ext cx="9448800" cy="1825096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貳、額  外  分  析</a:t>
            </a:r>
          </a:p>
        </p:txBody>
      </p:sp>
    </p:spTree>
    <p:extLst>
      <p:ext uri="{BB962C8B-B14F-4D97-AF65-F5344CB8AC3E}">
        <p14:creationId xmlns:p14="http://schemas.microsoft.com/office/powerpoint/2010/main" val="2261652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516" y="1803405"/>
            <a:ext cx="9448800" cy="1825096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一、時間序列預測</a:t>
            </a:r>
          </a:p>
        </p:txBody>
      </p:sp>
    </p:spTree>
    <p:extLst>
      <p:ext uri="{BB962C8B-B14F-4D97-AF65-F5344CB8AC3E}">
        <p14:creationId xmlns:p14="http://schemas.microsoft.com/office/powerpoint/2010/main" val="371483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DBEFF63-783B-0443-9251-EE763F99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850081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8C087C-3394-064F-AE9B-CB3367995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81" y="0"/>
            <a:ext cx="6341917" cy="6858000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54AC00A9-C106-334C-B058-8B5B307E9759}"/>
              </a:ext>
            </a:extLst>
          </p:cNvPr>
          <p:cNvSpPr/>
          <p:nvPr/>
        </p:nvSpPr>
        <p:spPr>
          <a:xfrm>
            <a:off x="-31173" y="4862944"/>
            <a:ext cx="1101436" cy="1995055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向左箭號 9">
            <a:extLst>
              <a:ext uri="{FF2B5EF4-FFF2-40B4-BE49-F238E27FC236}">
                <a16:creationId xmlns:a16="http://schemas.microsoft.com/office/drawing/2014/main" id="{487A5E69-C9AE-824B-BDEA-26F8B824A3A8}"/>
              </a:ext>
            </a:extLst>
          </p:cNvPr>
          <p:cNvSpPr/>
          <p:nvPr/>
        </p:nvSpPr>
        <p:spPr>
          <a:xfrm>
            <a:off x="1101436" y="5689600"/>
            <a:ext cx="1252023" cy="377371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D52DE8-FF1F-E547-B121-638F0CD4EE16}"/>
              </a:ext>
            </a:extLst>
          </p:cNvPr>
          <p:cNvSpPr txBox="1"/>
          <p:nvPr/>
        </p:nvSpPr>
        <p:spPr>
          <a:xfrm>
            <a:off x="2428008" y="5699991"/>
            <a:ext cx="342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未來</a:t>
            </a:r>
            <a:r>
              <a:rPr kumimoji="1" lang="en-US" altLang="zh-CN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9</a:t>
            </a:r>
            <a:r>
              <a:rPr kumimoji="1" lang="zh-CN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年預估粗率（每十萬人）</a:t>
            </a:r>
            <a:endParaRPr kumimoji="1" lang="zh-TW" altLang="en-US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3868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516" y="1803405"/>
            <a:ext cx="9448800" cy="1825096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二、年齡趨勢分析</a:t>
            </a:r>
          </a:p>
        </p:txBody>
      </p:sp>
    </p:spTree>
    <p:extLst>
      <p:ext uri="{BB962C8B-B14F-4D97-AF65-F5344CB8AC3E}">
        <p14:creationId xmlns:p14="http://schemas.microsoft.com/office/powerpoint/2010/main" val="163030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C4E0E7D-DB2A-A64A-87C7-B890F6E6C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92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39E2B4FC-B98A-7344-8EBD-4A7807F06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099" y="338667"/>
            <a:ext cx="10592127" cy="5469852"/>
          </a:xfrm>
        </p:spPr>
        <p:txBody>
          <a:bodyPr>
            <a:noAutofit/>
          </a:bodyPr>
          <a:lstStyle/>
          <a:p>
            <a:r>
              <a:rPr kumimoji="1" lang="zh-TW" altLang="en-US" sz="4800" b="1" dirty="0">
                <a:solidFill>
                  <a:schemeClr val="accent6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★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年齡回歸分析圖示結果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針對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全國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癌症資料篩選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出粗率大於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10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，並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對平均年齡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中位數年齡做</a:t>
            </a:r>
            <a:b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迴歸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分析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結果顯示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隨著時間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的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推進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不論是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平均年齡還是中位數年齡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都有逐漸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上升的趨勢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，這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意味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著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癌症患者的年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齡在不斷增長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5171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9AB1B7-8DCC-9A4A-A31D-B6A18B03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96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C7763D2-F38A-964D-9B4A-0DFA5DB9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1" y="0"/>
            <a:ext cx="6502400" cy="6858000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82550720-1756-1E44-81DA-9F1FA6A6CB94}"/>
              </a:ext>
            </a:extLst>
          </p:cNvPr>
          <p:cNvSpPr/>
          <p:nvPr/>
        </p:nvSpPr>
        <p:spPr>
          <a:xfrm>
            <a:off x="0" y="85565"/>
            <a:ext cx="2111022" cy="241813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76517F33-5E64-5F46-82F9-A9326F92A858}"/>
              </a:ext>
            </a:extLst>
          </p:cNvPr>
          <p:cNvSpPr/>
          <p:nvPr/>
        </p:nvSpPr>
        <p:spPr>
          <a:xfrm>
            <a:off x="5689599" y="85564"/>
            <a:ext cx="2370667" cy="241814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C621C971-0FD5-3745-9928-8996A7D83206}"/>
              </a:ext>
            </a:extLst>
          </p:cNvPr>
          <p:cNvSpPr/>
          <p:nvPr/>
        </p:nvSpPr>
        <p:spPr>
          <a:xfrm>
            <a:off x="4504265" y="881430"/>
            <a:ext cx="835379" cy="1184437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框架 9">
            <a:extLst>
              <a:ext uri="{FF2B5EF4-FFF2-40B4-BE49-F238E27FC236}">
                <a16:creationId xmlns:a16="http://schemas.microsoft.com/office/drawing/2014/main" id="{573882FE-893E-E745-AC8C-4D47F85A1424}"/>
              </a:ext>
            </a:extLst>
          </p:cNvPr>
          <p:cNvSpPr/>
          <p:nvPr/>
        </p:nvSpPr>
        <p:spPr>
          <a:xfrm>
            <a:off x="10797821" y="881429"/>
            <a:ext cx="835379" cy="1184437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B2D9EB94-9BA0-534A-A595-377CA42DD43B}"/>
              </a:ext>
            </a:extLst>
          </p:cNvPr>
          <p:cNvSpPr/>
          <p:nvPr/>
        </p:nvSpPr>
        <p:spPr>
          <a:xfrm>
            <a:off x="-1" y="4526843"/>
            <a:ext cx="1986845" cy="389467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框架 11">
            <a:extLst>
              <a:ext uri="{FF2B5EF4-FFF2-40B4-BE49-F238E27FC236}">
                <a16:creationId xmlns:a16="http://schemas.microsoft.com/office/drawing/2014/main" id="{0A917122-F49A-F24B-9771-0CCBE8F00209}"/>
              </a:ext>
            </a:extLst>
          </p:cNvPr>
          <p:cNvSpPr/>
          <p:nvPr/>
        </p:nvSpPr>
        <p:spPr>
          <a:xfrm>
            <a:off x="5717825" y="4532486"/>
            <a:ext cx="2218264" cy="389467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0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9304" y="1145"/>
            <a:ext cx="4421968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目    次</a:t>
            </a:r>
          </a:p>
        </p:txBody>
      </p:sp>
      <p:sp>
        <p:nvSpPr>
          <p:cNvPr id="6" name="標題 2">
            <a:extLst>
              <a:ext uri="{FF2B5EF4-FFF2-40B4-BE49-F238E27FC236}">
                <a16:creationId xmlns:a16="http://schemas.microsoft.com/office/drawing/2014/main" id="{47B1D473-916C-B94D-803F-E124203423D5}"/>
              </a:ext>
            </a:extLst>
          </p:cNvPr>
          <p:cNvSpPr txBox="1">
            <a:spLocks/>
          </p:cNvSpPr>
          <p:nvPr/>
        </p:nvSpPr>
        <p:spPr>
          <a:xfrm>
            <a:off x="848139" y="1204091"/>
            <a:ext cx="9975574" cy="513290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壹、主題分析</a:t>
            </a:r>
            <a:endParaRPr lang="en-US" altLang="zh-TW" sz="54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貳、額外分析</a:t>
            </a:r>
            <a:endParaRPr lang="zh-CN" altLang="en-US" sz="54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5400" dirty="0">
                <a:latin typeface="BiauKaiTC" panose="03000500000000000000" pitchFamily="66" charset="-120"/>
                <a:ea typeface="BiauKaiTC" panose="03000500000000000000" pitchFamily="66" charset="-120"/>
              </a:rPr>
              <a:t>一、</a:t>
            </a:r>
            <a:r>
              <a:rPr lang="zh-CN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時間序列預測</a:t>
            </a:r>
            <a:endParaRPr lang="en-US" altLang="zh-CN" sz="54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5400" dirty="0">
                <a:latin typeface="BiauKaiTC" panose="03000500000000000000" pitchFamily="66" charset="-120"/>
                <a:ea typeface="BiauKaiTC" panose="03000500000000000000" pitchFamily="66" charset="-120"/>
              </a:rPr>
              <a:t>二、</a:t>
            </a:r>
            <a:r>
              <a:rPr lang="zh-CN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年齡趨勢分析</a:t>
            </a:r>
            <a:r>
              <a:rPr lang="zh-TW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endParaRPr lang="en-US" altLang="zh-CN" sz="54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5400" dirty="0">
                <a:latin typeface="BiauKaiTC" panose="03000500000000000000" pitchFamily="66" charset="-120"/>
                <a:ea typeface="BiauKaiTC" panose="03000500000000000000" pitchFamily="66" charset="-120"/>
              </a:rPr>
              <a:t>三、</a:t>
            </a:r>
            <a:r>
              <a:rPr lang="zh-TW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性別與年齡的癌症發生趨</a:t>
            </a:r>
            <a:endParaRPr lang="en-US" altLang="zh-TW" sz="54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      勢分析</a:t>
            </a:r>
            <a:endParaRPr lang="en-US" altLang="zh-TW" sz="54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5400" dirty="0">
                <a:latin typeface="BiauKaiTC" panose="03000500000000000000" pitchFamily="66" charset="-120"/>
                <a:ea typeface="BiauKaiTC" panose="03000500000000000000" pitchFamily="66" charset="-120"/>
              </a:rPr>
              <a:t>四、</a:t>
            </a:r>
            <a:r>
              <a:rPr lang="zh-TW" altLang="en-US" sz="54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各縣市癌症趨勢分析</a:t>
            </a:r>
            <a:endParaRPr lang="en-US" altLang="zh-TW" sz="54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6816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39E2B4FC-B98A-7344-8EBD-4A7807F06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655" y="191911"/>
            <a:ext cx="10592127" cy="4374830"/>
          </a:xfrm>
        </p:spPr>
        <p:txBody>
          <a:bodyPr>
            <a:noAutofit/>
          </a:bodyPr>
          <a:lstStyle/>
          <a:p>
            <a:r>
              <a:rPr kumimoji="1" lang="en-US" altLang="zh-TW" sz="4800" b="1" dirty="0">
                <a:solidFill>
                  <a:schemeClr val="accent6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回歸模型概況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en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R-squared (R²) 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分數：</a:t>
            </a:r>
            <a:b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●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平均年齡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回歸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R² = 0.860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中位數年齡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回歸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R² = 0.594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●小結：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平均年齡模型的解釋力顯著</a:t>
            </a:r>
            <a:b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高於中位數年齡模型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13005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39E2B4FC-B98A-7344-8EBD-4A7807F06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210" y="270933"/>
            <a:ext cx="10592127" cy="6361675"/>
          </a:xfrm>
        </p:spPr>
        <p:txBody>
          <a:bodyPr>
            <a:noAutofit/>
          </a:bodyPr>
          <a:lstStyle/>
          <a:p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年份對年齡的影響</a:t>
            </a:r>
            <a:br>
              <a:rPr lang="zh-TW" altLang="en-US" dirty="0"/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●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平均數年齡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每增加一年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，平均年齡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增加 </a:t>
            </a:r>
            <a: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0.22 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歲</a:t>
            </a:r>
            <a:b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 </a:t>
            </a:r>
            <a: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P 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值 </a:t>
            </a:r>
            <a: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= 0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，年份對平均年齡的影響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顯著。</a:t>
            </a:r>
            <a:b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●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中位數年齡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b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每增加一年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，中位數年齡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增加 </a:t>
            </a:r>
            <a: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0.22 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歲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，Ｐ值 </a:t>
            </a:r>
            <a: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= 0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，年份對中位數年齡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的影響顯著。</a:t>
            </a:r>
          </a:p>
        </p:txBody>
      </p:sp>
    </p:spTree>
    <p:extLst>
      <p:ext uri="{BB962C8B-B14F-4D97-AF65-F5344CB8AC3E}">
        <p14:creationId xmlns:p14="http://schemas.microsoft.com/office/powerpoint/2010/main" val="3618673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39E2B4FC-B98A-7344-8EBD-4A7807F06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27" y="431799"/>
            <a:ext cx="11609440" cy="5904089"/>
          </a:xfrm>
        </p:spPr>
        <p:txBody>
          <a:bodyPr>
            <a:noAutofit/>
          </a:bodyPr>
          <a:lstStyle/>
          <a:p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en-US" altLang="zh-TW" sz="4800" b="1" dirty="0">
                <a:solidFill>
                  <a:schemeClr val="accent6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模型顯著性</a:t>
            </a:r>
            <a:br>
              <a:rPr lang="zh-TW" altLang="en-US" dirty="0">
                <a:solidFill>
                  <a:srgbClr val="FFFF00"/>
                </a:solidFill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en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F-statistic</a:t>
            </a:r>
            <a:r>
              <a:rPr kumimoji="1" lang="zh-TW" altLang="en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●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平均年齡模型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F-statistic =</a:t>
            </a:r>
            <a: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250.9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en-US" altLang="zh-TW" sz="4800" b="1" dirty="0" err="1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Prob</a:t>
            </a:r>
            <a: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= </a:t>
            </a:r>
            <a: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4.45e-19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●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中位年齡模型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r>
              <a:rPr kumimoji="1" lang="en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F-statistic =</a:t>
            </a:r>
            <a:r>
              <a:rPr kumimoji="1" lang="en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59.95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br>
              <a:rPr kumimoji="1" lang="en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en" altLang="zh-TW" sz="4800" b="1" dirty="0" err="1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Prob</a:t>
            </a:r>
            <a:r>
              <a:rPr kumimoji="1" lang="en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= 1.50e-09</a:t>
            </a:r>
            <a:br>
              <a:rPr kumimoji="1" lang="en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●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小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結：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這兩個模型的 </a:t>
            </a:r>
            <a: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F 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檢驗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結果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都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顯示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年份對年齡的影響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具有統計顯著性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21397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313" y="2079854"/>
            <a:ext cx="8858945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三、性別與年齡的癌症發生趨勢分析</a:t>
            </a:r>
          </a:p>
        </p:txBody>
      </p:sp>
    </p:spTree>
    <p:extLst>
      <p:ext uri="{BB962C8B-B14F-4D97-AF65-F5344CB8AC3E}">
        <p14:creationId xmlns:p14="http://schemas.microsoft.com/office/powerpoint/2010/main" val="3282740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B5A1E73-3811-8941-B744-47C44018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E2F3551-B662-D64F-ADF8-385EFCFFE09E}"/>
              </a:ext>
            </a:extLst>
          </p:cNvPr>
          <p:cNvSpPr txBox="1"/>
          <p:nvPr/>
        </p:nvSpPr>
        <p:spPr>
          <a:xfrm>
            <a:off x="2551814" y="2567226"/>
            <a:ext cx="8016949" cy="8617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5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不論男女</a:t>
            </a:r>
            <a:r>
              <a:rPr kumimoji="1" lang="zh-CN" altLang="en-US" sz="5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人數</a:t>
            </a:r>
            <a:r>
              <a:rPr kumimoji="1" lang="zh-TW" altLang="en-US" sz="5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都是正成長！</a:t>
            </a:r>
          </a:p>
        </p:txBody>
      </p:sp>
    </p:spTree>
    <p:extLst>
      <p:ext uri="{BB962C8B-B14F-4D97-AF65-F5344CB8AC3E}">
        <p14:creationId xmlns:p14="http://schemas.microsoft.com/office/powerpoint/2010/main" val="348636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433E09F-2EB3-2A4E-B12C-B835319AD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98781" cy="685800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B4E6FA5-05B3-534C-B36E-CCFB9D920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81710"/>
              </p:ext>
            </p:extLst>
          </p:nvPr>
        </p:nvGraphicFramePr>
        <p:xfrm>
          <a:off x="6198780" y="0"/>
          <a:ext cx="5993220" cy="68580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98644">
                  <a:extLst>
                    <a:ext uri="{9D8B030D-6E8A-4147-A177-3AD203B41FA5}">
                      <a16:colId xmlns:a16="http://schemas.microsoft.com/office/drawing/2014/main" val="3238815232"/>
                    </a:ext>
                  </a:extLst>
                </a:gridCol>
                <a:gridCol w="1198644">
                  <a:extLst>
                    <a:ext uri="{9D8B030D-6E8A-4147-A177-3AD203B41FA5}">
                      <a16:colId xmlns:a16="http://schemas.microsoft.com/office/drawing/2014/main" val="3900571931"/>
                    </a:ext>
                  </a:extLst>
                </a:gridCol>
                <a:gridCol w="1198644">
                  <a:extLst>
                    <a:ext uri="{9D8B030D-6E8A-4147-A177-3AD203B41FA5}">
                      <a16:colId xmlns:a16="http://schemas.microsoft.com/office/drawing/2014/main" val="2564512786"/>
                    </a:ext>
                  </a:extLst>
                </a:gridCol>
                <a:gridCol w="1198644">
                  <a:extLst>
                    <a:ext uri="{9D8B030D-6E8A-4147-A177-3AD203B41FA5}">
                      <a16:colId xmlns:a16="http://schemas.microsoft.com/office/drawing/2014/main" val="3373439523"/>
                    </a:ext>
                  </a:extLst>
                </a:gridCol>
                <a:gridCol w="1198644">
                  <a:extLst>
                    <a:ext uri="{9D8B030D-6E8A-4147-A177-3AD203B41FA5}">
                      <a16:colId xmlns:a16="http://schemas.microsoft.com/office/drawing/2014/main" val="1158083887"/>
                    </a:ext>
                  </a:extLst>
                </a:gridCol>
              </a:tblGrid>
              <a:tr h="1959429"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>
                          <a:latin typeface="+mj-lt"/>
                        </a:rPr>
                        <a:t>Gender</a:t>
                      </a:r>
                      <a:endParaRPr lang="zh-TW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>
                          <a:latin typeface="+mj-lt"/>
                        </a:rPr>
                        <a:t>Average Age Mean</a:t>
                      </a:r>
                      <a:endParaRPr lang="zh-TW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>
                          <a:latin typeface="+mj-lt"/>
                        </a:rPr>
                        <a:t>Average Age Median</a:t>
                      </a:r>
                      <a:endParaRPr lang="zh-TW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>
                          <a:latin typeface="+mj-lt"/>
                        </a:rPr>
                        <a:t>Median Age Mean</a:t>
                      </a:r>
                      <a:endParaRPr lang="zh-TW" alt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>
                          <a:latin typeface="+mj-lt"/>
                        </a:rPr>
                        <a:t>Median Age Median</a:t>
                      </a:r>
                      <a:endParaRPr lang="zh-TW" alt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17450"/>
                  </a:ext>
                </a:extLst>
              </a:tr>
              <a:tr h="2449286"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dirty="0"/>
                        <a:t>female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59.51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59.39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60.05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60.0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161251"/>
                  </a:ext>
                </a:extLst>
              </a:tr>
              <a:tr h="2449286"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dirty="0"/>
                        <a:t>male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63.11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63.54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64.19</a:t>
                      </a:r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65.0</a:t>
                      </a: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3253813"/>
                  </a:ext>
                </a:extLst>
              </a:tr>
            </a:tbl>
          </a:graphicData>
        </a:graphic>
      </p:graphicFrame>
      <p:sp>
        <p:nvSpPr>
          <p:cNvPr id="4" name="框架 3">
            <a:extLst>
              <a:ext uri="{FF2B5EF4-FFF2-40B4-BE49-F238E27FC236}">
                <a16:creationId xmlns:a16="http://schemas.microsoft.com/office/drawing/2014/main" id="{EF84E2C9-429D-C641-AB4A-D7F77C177927}"/>
              </a:ext>
            </a:extLst>
          </p:cNvPr>
          <p:cNvSpPr/>
          <p:nvPr/>
        </p:nvSpPr>
        <p:spPr>
          <a:xfrm>
            <a:off x="7540073" y="2554782"/>
            <a:ext cx="4447711" cy="1184437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5" name="框架 4">
            <a:extLst>
              <a:ext uri="{FF2B5EF4-FFF2-40B4-BE49-F238E27FC236}">
                <a16:creationId xmlns:a16="http://schemas.microsoft.com/office/drawing/2014/main" id="{B2E9054D-2D87-374D-BE82-2D8428733F68}"/>
              </a:ext>
            </a:extLst>
          </p:cNvPr>
          <p:cNvSpPr/>
          <p:nvPr/>
        </p:nvSpPr>
        <p:spPr>
          <a:xfrm>
            <a:off x="7546169" y="5011470"/>
            <a:ext cx="4447711" cy="1184437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132D30-BFC6-E84B-BA8C-EBA82163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4744" cy="68580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C5A3AB4-A62F-2142-BDBA-059586291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05947"/>
              </p:ext>
            </p:extLst>
          </p:nvPr>
        </p:nvGraphicFramePr>
        <p:xfrm>
          <a:off x="5794744" y="0"/>
          <a:ext cx="6397254" cy="685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66209">
                  <a:extLst>
                    <a:ext uri="{9D8B030D-6E8A-4147-A177-3AD203B41FA5}">
                      <a16:colId xmlns:a16="http://schemas.microsoft.com/office/drawing/2014/main" val="3208511033"/>
                    </a:ext>
                  </a:extLst>
                </a:gridCol>
                <a:gridCol w="1066209">
                  <a:extLst>
                    <a:ext uri="{9D8B030D-6E8A-4147-A177-3AD203B41FA5}">
                      <a16:colId xmlns:a16="http://schemas.microsoft.com/office/drawing/2014/main" val="3650245008"/>
                    </a:ext>
                  </a:extLst>
                </a:gridCol>
                <a:gridCol w="1066209">
                  <a:extLst>
                    <a:ext uri="{9D8B030D-6E8A-4147-A177-3AD203B41FA5}">
                      <a16:colId xmlns:a16="http://schemas.microsoft.com/office/drawing/2014/main" val="886445232"/>
                    </a:ext>
                  </a:extLst>
                </a:gridCol>
                <a:gridCol w="1066209">
                  <a:extLst>
                    <a:ext uri="{9D8B030D-6E8A-4147-A177-3AD203B41FA5}">
                      <a16:colId xmlns:a16="http://schemas.microsoft.com/office/drawing/2014/main" val="3514570955"/>
                    </a:ext>
                  </a:extLst>
                </a:gridCol>
                <a:gridCol w="1066209">
                  <a:extLst>
                    <a:ext uri="{9D8B030D-6E8A-4147-A177-3AD203B41FA5}">
                      <a16:colId xmlns:a16="http://schemas.microsoft.com/office/drawing/2014/main" val="2830984858"/>
                    </a:ext>
                  </a:extLst>
                </a:gridCol>
                <a:gridCol w="1066209">
                  <a:extLst>
                    <a:ext uri="{9D8B030D-6E8A-4147-A177-3AD203B41FA5}">
                      <a16:colId xmlns:a16="http://schemas.microsoft.com/office/drawing/2014/main" val="781044837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" altLang="zh-TW" sz="1600" dirty="0">
                          <a:latin typeface="+mj-lt"/>
                        </a:rPr>
                        <a:t>Age Group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600" dirty="0">
                          <a:latin typeface="+mj-lt"/>
                        </a:rPr>
                        <a:t>Gender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600" dirty="0">
                          <a:latin typeface="+mj-lt"/>
                        </a:rPr>
                        <a:t>Average Age Mean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600" dirty="0">
                          <a:latin typeface="+mj-lt"/>
                        </a:rPr>
                        <a:t>Average Age Median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600" dirty="0">
                          <a:latin typeface="+mj-lt"/>
                        </a:rPr>
                        <a:t>Median Age Mean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600" dirty="0">
                          <a:latin typeface="+mj-lt"/>
                        </a:rPr>
                        <a:t>Median Age Median</a:t>
                      </a:r>
                      <a:endParaRPr lang="zh-TW" altLang="en-US" sz="16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182068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41-60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female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53.48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53.59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53.23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54.0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93706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41-60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male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56.12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57.03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56.81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57.0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33065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61-80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female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66.00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65.83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67.40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67.0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795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61-80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/>
                        <a:t>male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66.40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66.24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67.66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67.0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516473"/>
                  </a:ext>
                </a:extLst>
              </a:tr>
            </a:tbl>
          </a:graphicData>
        </a:graphic>
      </p:graphicFrame>
      <p:sp>
        <p:nvSpPr>
          <p:cNvPr id="4" name="框架 3">
            <a:extLst>
              <a:ext uri="{FF2B5EF4-FFF2-40B4-BE49-F238E27FC236}">
                <a16:creationId xmlns:a16="http://schemas.microsoft.com/office/drawing/2014/main" id="{35FC1759-2239-D446-B9AB-CB90F5C18452}"/>
              </a:ext>
            </a:extLst>
          </p:cNvPr>
          <p:cNvSpPr/>
          <p:nvPr/>
        </p:nvSpPr>
        <p:spPr>
          <a:xfrm>
            <a:off x="7885216" y="1486003"/>
            <a:ext cx="4306784" cy="2432854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6" name="框架 5">
            <a:extLst>
              <a:ext uri="{FF2B5EF4-FFF2-40B4-BE49-F238E27FC236}">
                <a16:creationId xmlns:a16="http://schemas.microsoft.com/office/drawing/2014/main" id="{E78F3F90-2032-A148-8E3F-E94198E793F1}"/>
              </a:ext>
            </a:extLst>
          </p:cNvPr>
          <p:cNvSpPr/>
          <p:nvPr/>
        </p:nvSpPr>
        <p:spPr>
          <a:xfrm>
            <a:off x="7895116" y="4227221"/>
            <a:ext cx="4306784" cy="2432854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5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39E2B4FC-B98A-7344-8EBD-4A7807F06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27" y="431799"/>
            <a:ext cx="11609440" cy="5904089"/>
          </a:xfrm>
        </p:spPr>
        <p:txBody>
          <a:bodyPr>
            <a:noAutofit/>
          </a:bodyPr>
          <a:lstStyle/>
          <a:p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en-US" altLang="zh-TW" sz="4800" b="1" dirty="0">
                <a:solidFill>
                  <a:schemeClr val="accent6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小結</a:t>
            </a:r>
            <a:br>
              <a:rPr lang="zh-TW" altLang="en-US" dirty="0">
                <a:solidFill>
                  <a:srgbClr val="FFFF00"/>
                </a:solidFill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隨著年代推進，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罹癌人數不論男女均為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正成長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br>
              <a:rPr kumimoji="1" lang="en-US" altLang="zh-TW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在罹癌年齡方面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女性的平均與中位數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年齡均較男性年輕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，而在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61-80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歲組，兩</a:t>
            </a:r>
            <a:br>
              <a:rPr kumimoji="1" lang="en-US" altLang="zh-CN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性年齡則非常接近。</a:t>
            </a:r>
            <a:br>
              <a:rPr kumimoji="1" lang="en-US" altLang="zh-CN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依據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粗率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&gt;10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篩選出來的全國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癌症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資料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br>
              <a:rPr kumimoji="1" lang="en-US" altLang="zh-CN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en-US" altLang="zh-CN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40-80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歲是高發病期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，反之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0-40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、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80-100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沒</a:t>
            </a:r>
            <a:br>
              <a:rPr kumimoji="1" lang="en-US" altLang="zh-CN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有數據記錄。</a:t>
            </a:r>
            <a:endParaRPr kumimoji="1" lang="zh-TW" altLang="en-US" sz="4800" b="1" dirty="0"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078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516" y="1803405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四、各縣市癌症趨勢分析</a:t>
            </a:r>
          </a:p>
        </p:txBody>
      </p:sp>
    </p:spTree>
    <p:extLst>
      <p:ext uri="{BB962C8B-B14F-4D97-AF65-F5344CB8AC3E}">
        <p14:creationId xmlns:p14="http://schemas.microsoft.com/office/powerpoint/2010/main" val="931188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7BBB7A5-0446-9042-B65D-5B54D628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A1142B4B-E267-CD44-B2CA-D82239573DD3}"/>
              </a:ext>
            </a:extLst>
          </p:cNvPr>
          <p:cNvSpPr/>
          <p:nvPr/>
        </p:nvSpPr>
        <p:spPr>
          <a:xfrm>
            <a:off x="0" y="0"/>
            <a:ext cx="9342783" cy="487017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61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516" y="1803405"/>
            <a:ext cx="9448800" cy="1825096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壹、主  題 分  析</a:t>
            </a:r>
          </a:p>
        </p:txBody>
      </p:sp>
    </p:spTree>
    <p:extLst>
      <p:ext uri="{BB962C8B-B14F-4D97-AF65-F5344CB8AC3E}">
        <p14:creationId xmlns:p14="http://schemas.microsoft.com/office/powerpoint/2010/main" val="1201095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652F210-3309-B848-B481-90C7792FB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6470466-7818-0C46-8A11-260E9E143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06E01F2-8B55-A843-A07B-26FD4A154654}"/>
              </a:ext>
            </a:extLst>
          </p:cNvPr>
          <p:cNvSpPr txBox="1"/>
          <p:nvPr/>
        </p:nvSpPr>
        <p:spPr>
          <a:xfrm>
            <a:off x="586408" y="2584174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南投縣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7C44FC0-3B5E-F14B-A8F8-7A350241CCE2}"/>
              </a:ext>
            </a:extLst>
          </p:cNvPr>
          <p:cNvSpPr txBox="1"/>
          <p:nvPr/>
        </p:nvSpPr>
        <p:spPr>
          <a:xfrm>
            <a:off x="2676938" y="2577550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台中市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82108A-2843-104E-90F5-3543BFC8F895}"/>
              </a:ext>
            </a:extLst>
          </p:cNvPr>
          <p:cNvSpPr txBox="1"/>
          <p:nvPr/>
        </p:nvSpPr>
        <p:spPr>
          <a:xfrm>
            <a:off x="4687953" y="2590804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台北市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26D804-70EB-1B44-856C-1C1DB090F8BE}"/>
              </a:ext>
            </a:extLst>
          </p:cNvPr>
          <p:cNvSpPr txBox="1"/>
          <p:nvPr/>
        </p:nvSpPr>
        <p:spPr>
          <a:xfrm>
            <a:off x="6791738" y="2586627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嘉義縣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839AF9F-9148-EA48-A1CD-4E282B547D2D}"/>
              </a:ext>
            </a:extLst>
          </p:cNvPr>
          <p:cNvSpPr txBox="1"/>
          <p:nvPr/>
        </p:nvSpPr>
        <p:spPr>
          <a:xfrm>
            <a:off x="8842507" y="2594117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基隆市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C9B366-B905-4841-9F59-E4861D672433}"/>
              </a:ext>
            </a:extLst>
          </p:cNvPr>
          <p:cNvSpPr txBox="1"/>
          <p:nvPr/>
        </p:nvSpPr>
        <p:spPr>
          <a:xfrm>
            <a:off x="10873404" y="2604058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宜蘭縣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A0AE87-9EED-D149-AC01-152552047C14}"/>
              </a:ext>
            </a:extLst>
          </p:cNvPr>
          <p:cNvSpPr txBox="1"/>
          <p:nvPr/>
        </p:nvSpPr>
        <p:spPr>
          <a:xfrm>
            <a:off x="579784" y="5976722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台南市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F0ACD2D-BADE-774A-A0C8-A6812D2524E9}"/>
              </a:ext>
            </a:extLst>
          </p:cNvPr>
          <p:cNvSpPr txBox="1"/>
          <p:nvPr/>
        </p:nvSpPr>
        <p:spPr>
          <a:xfrm>
            <a:off x="2640495" y="5970098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台東縣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677F8B3-FB5B-8942-B925-40FE2BD85198}"/>
              </a:ext>
            </a:extLst>
          </p:cNvPr>
          <p:cNvSpPr txBox="1"/>
          <p:nvPr/>
        </p:nvSpPr>
        <p:spPr>
          <a:xfrm>
            <a:off x="4701205" y="5983352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嘉義市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6808AE2-A212-0C46-9471-724838B2E9C0}"/>
              </a:ext>
            </a:extLst>
          </p:cNvPr>
          <p:cNvSpPr txBox="1"/>
          <p:nvPr/>
        </p:nvSpPr>
        <p:spPr>
          <a:xfrm>
            <a:off x="6771855" y="5986667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屏東縣</a:t>
            </a:r>
            <a:endParaRPr kumimoji="1" lang="en-US" altLang="zh-TW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A51AF68-06C0-554A-9C29-2B5BB7A64985}"/>
              </a:ext>
            </a:extLst>
          </p:cNvPr>
          <p:cNvSpPr txBox="1"/>
          <p:nvPr/>
        </p:nvSpPr>
        <p:spPr>
          <a:xfrm>
            <a:off x="8832565" y="5989982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彰化縣</a:t>
            </a:r>
            <a:endParaRPr kumimoji="1" lang="en-US" altLang="zh-TW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D16E23-7956-784A-8D77-7FE76C103E39}"/>
              </a:ext>
            </a:extLst>
          </p:cNvPr>
          <p:cNvSpPr txBox="1"/>
          <p:nvPr/>
        </p:nvSpPr>
        <p:spPr>
          <a:xfrm>
            <a:off x="10893281" y="5989976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新北市</a:t>
            </a:r>
            <a:endParaRPr kumimoji="1" lang="en-US" altLang="zh-TW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8711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7205C0C-B742-8B40-A53D-BCAB7DD3B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E2C4428-8B50-B14A-8A1E-0A31808B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068E227-3FC3-254A-9DF3-7C3E11BEC6EF}"/>
              </a:ext>
            </a:extLst>
          </p:cNvPr>
          <p:cNvSpPr txBox="1"/>
          <p:nvPr/>
        </p:nvSpPr>
        <p:spPr>
          <a:xfrm>
            <a:off x="671472" y="2584174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新竹市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605CA83-9FA3-0A4F-B096-B8F15783A88B}"/>
              </a:ext>
            </a:extLst>
          </p:cNvPr>
          <p:cNvSpPr txBox="1"/>
          <p:nvPr/>
        </p:nvSpPr>
        <p:spPr>
          <a:xfrm>
            <a:off x="2727102" y="2584174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新竹縣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F2AF54-F939-0047-8999-D5BF33CCEE36}"/>
              </a:ext>
            </a:extLst>
          </p:cNvPr>
          <p:cNvSpPr txBox="1"/>
          <p:nvPr/>
        </p:nvSpPr>
        <p:spPr>
          <a:xfrm>
            <a:off x="671471" y="6032667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澎湖縣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BA072F-F26B-034E-82EA-5EE99F0751FE}"/>
              </a:ext>
            </a:extLst>
          </p:cNvPr>
          <p:cNvSpPr txBox="1"/>
          <p:nvPr/>
        </p:nvSpPr>
        <p:spPr>
          <a:xfrm>
            <a:off x="2727101" y="6029953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花蓮縣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8DA82F-8FC0-0F4D-AB50-BACCE5AD1BF5}"/>
              </a:ext>
            </a:extLst>
          </p:cNvPr>
          <p:cNvSpPr txBox="1"/>
          <p:nvPr/>
        </p:nvSpPr>
        <p:spPr>
          <a:xfrm>
            <a:off x="4750836" y="6029953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苗栗縣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8D67EC-A513-1346-A053-2000B5184FBE}"/>
              </a:ext>
            </a:extLst>
          </p:cNvPr>
          <p:cNvSpPr txBox="1"/>
          <p:nvPr/>
        </p:nvSpPr>
        <p:spPr>
          <a:xfrm>
            <a:off x="6760931" y="6029953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高雄市</a:t>
            </a:r>
            <a:endParaRPr kumimoji="1" lang="en-US" altLang="zh-TW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5BA0F72-51A6-C249-98F3-401FE63E484E}"/>
              </a:ext>
            </a:extLst>
          </p:cNvPr>
          <p:cNvSpPr txBox="1"/>
          <p:nvPr/>
        </p:nvSpPr>
        <p:spPr>
          <a:xfrm>
            <a:off x="4728874" y="2584174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桃園市</a:t>
            </a:r>
            <a:endParaRPr kumimoji="1" lang="en-US" altLang="zh-TW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7D2DB3E-1272-2045-80B6-0EA875350FF9}"/>
              </a:ext>
            </a:extLst>
          </p:cNvPr>
          <p:cNvSpPr txBox="1"/>
          <p:nvPr/>
        </p:nvSpPr>
        <p:spPr>
          <a:xfrm>
            <a:off x="6730646" y="2609814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連江縣</a:t>
            </a:r>
            <a:endParaRPr kumimoji="1" lang="en-US" altLang="zh-TW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F7ABBA-94BF-1E40-94A8-135B54CB11CB}"/>
              </a:ext>
            </a:extLst>
          </p:cNvPr>
          <p:cNvSpPr txBox="1"/>
          <p:nvPr/>
        </p:nvSpPr>
        <p:spPr>
          <a:xfrm>
            <a:off x="8743744" y="2584174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金門縣</a:t>
            </a:r>
            <a:endParaRPr kumimoji="1" lang="en-US" altLang="zh-TW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97E52C6-D7C6-1B40-9ECF-49E07F4382B5}"/>
              </a:ext>
            </a:extLst>
          </p:cNvPr>
          <p:cNvSpPr txBox="1"/>
          <p:nvPr/>
        </p:nvSpPr>
        <p:spPr>
          <a:xfrm>
            <a:off x="10866563" y="2584174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雲林縣</a:t>
            </a:r>
            <a:endParaRPr kumimoji="1" lang="en-US" altLang="zh-TW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8780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A98B98-4089-604C-ACD0-D3C7849E6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287912"/>
              </p:ext>
            </p:extLst>
          </p:nvPr>
        </p:nvGraphicFramePr>
        <p:xfrm>
          <a:off x="0" y="0"/>
          <a:ext cx="12192000" cy="685799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7656">
                  <a:extLst>
                    <a:ext uri="{9D8B030D-6E8A-4147-A177-3AD203B41FA5}">
                      <a16:colId xmlns:a16="http://schemas.microsoft.com/office/drawing/2014/main" val="1954031223"/>
                    </a:ext>
                  </a:extLst>
                </a:gridCol>
                <a:gridCol w="3189767">
                  <a:extLst>
                    <a:ext uri="{9D8B030D-6E8A-4147-A177-3AD203B41FA5}">
                      <a16:colId xmlns:a16="http://schemas.microsoft.com/office/drawing/2014/main" val="1782499105"/>
                    </a:ext>
                  </a:extLst>
                </a:gridCol>
                <a:gridCol w="2147777">
                  <a:extLst>
                    <a:ext uri="{9D8B030D-6E8A-4147-A177-3AD203B41FA5}">
                      <a16:colId xmlns:a16="http://schemas.microsoft.com/office/drawing/2014/main" val="42841413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638843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7862493"/>
                    </a:ext>
                  </a:extLst>
                </a:gridCol>
              </a:tblGrid>
              <a:tr h="527538"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Region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Cancer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Slope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400" b="1" kern="1200" dirty="0">
                          <a:solidFill>
                            <a:schemeClr val="lt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R-squared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400" b="1" kern="1200" dirty="0">
                          <a:solidFill>
                            <a:schemeClr val="lt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P-value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2487495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南投縣</a:t>
                      </a:r>
                      <a:endParaRPr lang="en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400" b="0" i="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3.406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1.47551E-21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4375919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2.083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2.92175E-47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645838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口腔、口咽及下咽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1.969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0.473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9.00975E-10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6184062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台中市</a:t>
                      </a:r>
                      <a:endParaRPr lang="en-US" altLang="zh-CN" sz="2400" u="none" strike="noStrike" dirty="0"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女性乳癌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3.322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3.18617E-24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9710822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1.948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1.66153E-57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760129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肝及肝內膽管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0.370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1.11895E-11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3341572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zh-CN" altLang="en-US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台北市</a:t>
                      </a:r>
                      <a:endParaRPr lang="en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400" b="0" i="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3.699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1.2071E-28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1434070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 fontAlgn="b"/>
                      <a:endParaRPr lang="en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攝護腺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2.465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2.8331E-21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383062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1.751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5.15382E-62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7211665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台南市</a:t>
                      </a:r>
                      <a:endParaRPr lang="en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400" b="0" i="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3.681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8.94908E-27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4095731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2.519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3.16876E-61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4852029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zh-TW" alt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肝及肝內膽管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1.546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TW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0.426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5.8398E-14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112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914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A98B98-4089-604C-ACD0-D3C7849E6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24186"/>
              </p:ext>
            </p:extLst>
          </p:nvPr>
        </p:nvGraphicFramePr>
        <p:xfrm>
          <a:off x="0" y="0"/>
          <a:ext cx="12192000" cy="685799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7656">
                  <a:extLst>
                    <a:ext uri="{9D8B030D-6E8A-4147-A177-3AD203B41FA5}">
                      <a16:colId xmlns:a16="http://schemas.microsoft.com/office/drawing/2014/main" val="1954031223"/>
                    </a:ext>
                  </a:extLst>
                </a:gridCol>
                <a:gridCol w="3189767">
                  <a:extLst>
                    <a:ext uri="{9D8B030D-6E8A-4147-A177-3AD203B41FA5}">
                      <a16:colId xmlns:a16="http://schemas.microsoft.com/office/drawing/2014/main" val="1782499105"/>
                    </a:ext>
                  </a:extLst>
                </a:gridCol>
                <a:gridCol w="2147777">
                  <a:extLst>
                    <a:ext uri="{9D8B030D-6E8A-4147-A177-3AD203B41FA5}">
                      <a16:colId xmlns:a16="http://schemas.microsoft.com/office/drawing/2014/main" val="42841413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638843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7862493"/>
                    </a:ext>
                  </a:extLst>
                </a:gridCol>
              </a:tblGrid>
              <a:tr h="527538"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Region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Cancer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Slope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400" b="1" kern="1200" dirty="0">
                          <a:solidFill>
                            <a:schemeClr val="lt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R-squared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400" b="1" kern="1200" dirty="0">
                          <a:solidFill>
                            <a:schemeClr val="lt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P-value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2487495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台東縣</a:t>
                      </a:r>
                      <a:endParaRPr lang="en-US" altLang="zh-CN" sz="2400" u="none" strike="noStrike" dirty="0"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乳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4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3.287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7.07423E-17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4375919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口腔、口咽及下咽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1.747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0.355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3.62625E-10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645838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肝及肝內膽管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1.363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0.534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5.9758E-18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6184062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嘉義市</a:t>
                      </a:r>
                      <a:endParaRPr lang="en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乳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4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3.251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3.58159E-22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9710822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2.273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2.73533E-50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760129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肝及肝內膽管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1.851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0.499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1.52756E-18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3341572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嘉義縣</a:t>
                      </a:r>
                      <a:endParaRPr lang="en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乳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4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3.113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4.42866E-22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1434070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 fontAlgn="b"/>
                      <a:endParaRPr lang="en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肝及肝內膽管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2.245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0.549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3.19386E-20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383062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肺、支氣管及氣管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2.088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0.764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1.17984E-36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7211665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基隆市</a:t>
                      </a:r>
                      <a:endParaRPr lang="en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乳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4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3.193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3.97351E-26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4095731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1.949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5.05445E-49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4852029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肺、支氣管及氣管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0.703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3.74115E-32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112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754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7A98B98-4089-604C-ACD0-D3C7849E6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671394"/>
              </p:ext>
            </p:extLst>
          </p:nvPr>
        </p:nvGraphicFramePr>
        <p:xfrm>
          <a:off x="0" y="0"/>
          <a:ext cx="12192000" cy="685799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77656">
                  <a:extLst>
                    <a:ext uri="{9D8B030D-6E8A-4147-A177-3AD203B41FA5}">
                      <a16:colId xmlns:a16="http://schemas.microsoft.com/office/drawing/2014/main" val="1954031223"/>
                    </a:ext>
                  </a:extLst>
                </a:gridCol>
                <a:gridCol w="3189767">
                  <a:extLst>
                    <a:ext uri="{9D8B030D-6E8A-4147-A177-3AD203B41FA5}">
                      <a16:colId xmlns:a16="http://schemas.microsoft.com/office/drawing/2014/main" val="1782499105"/>
                    </a:ext>
                  </a:extLst>
                </a:gridCol>
                <a:gridCol w="2147777">
                  <a:extLst>
                    <a:ext uri="{9D8B030D-6E8A-4147-A177-3AD203B41FA5}">
                      <a16:colId xmlns:a16="http://schemas.microsoft.com/office/drawing/2014/main" val="42841413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2638843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77862493"/>
                    </a:ext>
                  </a:extLst>
                </a:gridCol>
              </a:tblGrid>
              <a:tr h="527538"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Region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Cancer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Slope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400" b="1" kern="1200" dirty="0">
                          <a:solidFill>
                            <a:schemeClr val="lt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R-squared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400" b="1" kern="1200" dirty="0">
                          <a:solidFill>
                            <a:schemeClr val="lt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P-value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2487495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宜蘭縣</a:t>
                      </a:r>
                      <a:endParaRPr lang="en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乳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4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3.077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6.00976E-23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4375919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1.875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5.03246E-51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6645838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肺、支氣管及氣管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1.787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0.685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4.01459E-29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6184062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屏東縣</a:t>
                      </a:r>
                      <a:endParaRPr lang="en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乳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4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1.15212E-22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9710822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2.360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2.66712E-51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760129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口腔、口咽及下咽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1.717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0.277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7.6809E-06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3341572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彰化縣</a:t>
                      </a:r>
                      <a:endParaRPr lang="en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乳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4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3.141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1.05478E-24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1434070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 fontAlgn="b"/>
                      <a:endParaRPr lang="en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2.279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3.39932E-61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9383062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口腔、口咽及下咽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1.874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0.608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1.16661E-14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7211665"/>
                  </a:ext>
                </a:extLst>
              </a:tr>
              <a:tr h="52753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新北市</a:t>
                      </a:r>
                      <a:endParaRPr lang="en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</a:t>
                      </a:r>
                      <a:r>
                        <a:rPr lang="zh-TW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乳</a:t>
                      </a:r>
                      <a:r>
                        <a:rPr lang="zh-CN" altLang="en-US" sz="2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4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3.501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2.17243E-25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4095731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1.837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7.12943E-55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4852029"/>
                  </a:ext>
                </a:extLst>
              </a:tr>
              <a:tr h="527538">
                <a:tc v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肺、支氣管及氣管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1.496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0.793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3.21288E-40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112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09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D4B86D0-3350-E347-BF2F-841DC9218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21933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49786007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9743568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039086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8512441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54806904"/>
                    </a:ext>
                  </a:extLst>
                </a:gridCol>
              </a:tblGrid>
              <a:tr h="475074"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Region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Cancer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Slope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400" b="1" kern="1200" dirty="0">
                          <a:solidFill>
                            <a:schemeClr val="lt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R-squared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400" b="1" kern="1200" dirty="0">
                          <a:solidFill>
                            <a:schemeClr val="lt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P-value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6586567"/>
                  </a:ext>
                </a:extLst>
              </a:tr>
              <a:tr h="39871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新竹市</a:t>
                      </a:r>
                      <a:endParaRPr lang="en-US" altLang="zh-CN" sz="2200" u="none" strike="noStrike" dirty="0"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2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2.996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1.04086E-22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9741644"/>
                  </a:ext>
                </a:extLst>
              </a:tr>
              <a:tr h="39871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1.499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6.52748E-49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1374653"/>
                  </a:ext>
                </a:extLst>
              </a:tr>
              <a:tr h="39871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肺、支氣管及氣管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0.723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9.51195E-33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0176495"/>
                  </a:ext>
                </a:extLst>
              </a:tr>
              <a:tr h="39871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新竹縣</a:t>
                      </a:r>
                      <a:endParaRPr lang="en" altLang="zh-TW" sz="22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2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2.877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5.08369E-20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748755"/>
                  </a:ext>
                </a:extLst>
              </a:tr>
              <a:tr h="39871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4.37564E-47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4236871"/>
                  </a:ext>
                </a:extLst>
              </a:tr>
              <a:tr h="39871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肺、支氣管及氣管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1.284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0.775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3.74111E-35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420243"/>
                  </a:ext>
                </a:extLst>
              </a:tr>
              <a:tr h="44340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桃園市</a:t>
                      </a:r>
                      <a:endParaRPr lang="en" altLang="zh-TW" sz="22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2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3.190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2.99769E-23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1363503"/>
                  </a:ext>
                </a:extLst>
              </a:tr>
              <a:tr h="44340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1.576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3.56678E-49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3932800"/>
                  </a:ext>
                </a:extLst>
              </a:tr>
              <a:tr h="44340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肺、支氣管及氣管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1.121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0.711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4.34958E-30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9206181"/>
                  </a:ext>
                </a:extLst>
              </a:tr>
              <a:tr h="44340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澎湖縣</a:t>
                      </a:r>
                      <a:endParaRPr lang="en-US" altLang="zh-CN" sz="2200" u="none" strike="noStrike" dirty="0"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2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2.096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0.726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3.16088E-10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9260817"/>
                  </a:ext>
                </a:extLst>
              </a:tr>
              <a:tr h="44340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肺、支氣管及氣管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1.929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0.649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3.60873E-25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825440"/>
                  </a:ext>
                </a:extLst>
              </a:tr>
              <a:tr h="44340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肝及肝內膽管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1.078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0.185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2.33367E-06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6919475"/>
                  </a:ext>
                </a:extLst>
              </a:tr>
              <a:tr h="44340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花蓮縣</a:t>
                      </a:r>
                      <a:endParaRPr lang="en" altLang="zh-TW" sz="22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2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3.203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1.26947E-20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3765517"/>
                  </a:ext>
                </a:extLst>
              </a:tr>
              <a:tr h="44340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1.733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2.50421E-38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0889297"/>
                  </a:ext>
                </a:extLst>
              </a:tr>
              <a:tr h="44340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口腔、口咽及下咽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1.526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0.272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1.11763E-06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4681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006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D4B86D0-3350-E347-BF2F-841DC9218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70239"/>
              </p:ext>
            </p:extLst>
          </p:nvPr>
        </p:nvGraphicFramePr>
        <p:xfrm>
          <a:off x="0" y="0"/>
          <a:ext cx="12192000" cy="685799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49786007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9743568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52039086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8512441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54806904"/>
                    </a:ext>
                  </a:extLst>
                </a:gridCol>
              </a:tblGrid>
              <a:tr h="504668"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Region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Cancer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Slope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400" b="1" kern="1200" dirty="0">
                          <a:solidFill>
                            <a:schemeClr val="lt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R-squared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2400" b="1" kern="1200" dirty="0">
                          <a:solidFill>
                            <a:schemeClr val="lt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P-value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6586567"/>
                  </a:ext>
                </a:extLst>
              </a:tr>
              <a:tr h="42355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苗栗縣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2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2.995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2.14142E-18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9741644"/>
                  </a:ext>
                </a:extLst>
              </a:tr>
              <a:tr h="4235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2.021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1.246E-59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1374653"/>
                  </a:ext>
                </a:extLst>
              </a:tr>
              <a:tr h="4235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肝及肝內膽管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1.314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0.496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2.92789E-16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0176495"/>
                  </a:ext>
                </a:extLst>
              </a:tr>
              <a:tr h="42355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連江縣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2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0.099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0.151831216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748755"/>
                  </a:ext>
                </a:extLst>
              </a:tr>
              <a:tr h="4235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肺、支氣管及氣管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0.712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0.000697291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74236871"/>
                  </a:ext>
                </a:extLst>
              </a:tr>
              <a:tr h="4235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肝及肝內膽管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0.643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0.093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0.002998901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420243"/>
                  </a:ext>
                </a:extLst>
              </a:tr>
              <a:tr h="42355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金門縣</a:t>
                      </a:r>
                      <a:endParaRPr lang="en" altLang="zh-TW" sz="2200" u="none" strike="noStrike" kern="1200" dirty="0">
                        <a:solidFill>
                          <a:schemeClr val="dk1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2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0.471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1.98116E-05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1363503"/>
                  </a:ext>
                </a:extLst>
              </a:tr>
              <a:tr h="4235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肺、支氣管及氣管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0.374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0.096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0.002158151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3932800"/>
                  </a:ext>
                </a:extLst>
              </a:tr>
              <a:tr h="4235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肝及肝內膽管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0.169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0.012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0.297471986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9206181"/>
                  </a:ext>
                </a:extLst>
              </a:tr>
              <a:tr h="423555">
                <a:tc rowSpan="3">
                  <a:txBody>
                    <a:bodyPr/>
                    <a:lstStyle/>
                    <a:p>
                      <a:pPr algn="ctr" fontAlgn="b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雲林縣</a:t>
                      </a:r>
                      <a:endParaRPr lang="en" altLang="zh-TW" sz="2200" u="none" strike="noStrike" kern="1200" dirty="0">
                        <a:solidFill>
                          <a:schemeClr val="dk1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肝及肝內膽管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2.257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0.501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5.19867E-18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9260817"/>
                  </a:ext>
                </a:extLst>
              </a:tr>
              <a:tr h="4235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口腔、口咽及下咽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2.220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0.652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8.87248E-17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825440"/>
                  </a:ext>
                </a:extLst>
              </a:tr>
              <a:tr h="4235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2.128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2.32761E-41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6919475"/>
                  </a:ext>
                </a:extLst>
              </a:tr>
              <a:tr h="423555">
                <a:tc rowSpan="3">
                  <a:txBody>
                    <a:bodyPr/>
                    <a:lstStyle/>
                    <a:p>
                      <a:pPr algn="ctr" fontAlgn="b"/>
                      <a:r>
                        <a:rPr lang="zh-CN" alt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高雄市</a:t>
                      </a:r>
                      <a:endParaRPr lang="en" altLang="zh-TW" sz="2200" u="none" strike="noStrike" kern="1200" dirty="0">
                        <a:solidFill>
                          <a:schemeClr val="dk1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女性乳</a:t>
                      </a:r>
                      <a:r>
                        <a:rPr lang="zh-CN" altLang="en-US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癌</a:t>
                      </a:r>
                      <a:endParaRPr lang="zh-TW" altLang="en-US" sz="2200" u="none" strike="noStrike" kern="1200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3.874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0.968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3.11296E-27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3765517"/>
                  </a:ext>
                </a:extLst>
              </a:tr>
              <a:tr h="4235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結直腸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2.484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0.896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4.93535E-52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10889297"/>
                  </a:ext>
                </a:extLst>
              </a:tr>
              <a:tr h="4235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肝及肝內膽管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1.523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0.503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2.51266E-17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4681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298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A4D9D055-3027-A94F-9293-C0BD289D8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22" y="0"/>
            <a:ext cx="11152894" cy="6746426"/>
          </a:xfrm>
        </p:spPr>
        <p:txBody>
          <a:bodyPr>
            <a:noAutofit/>
          </a:bodyPr>
          <a:lstStyle/>
          <a:p>
            <a:r>
              <a:rPr kumimoji="1" lang="en-US" altLang="zh-TW" sz="4800" b="1" dirty="0">
                <a:solidFill>
                  <a:schemeClr val="accent6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各縣市分析概況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女性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乳癌罹患率為最高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kumimoji="1" lang="en-US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22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個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縣市</a:t>
            </a:r>
            <a:br>
              <a:rPr kumimoji="1" lang="en-US" altLang="zh-CN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中佔</a:t>
            </a:r>
            <a:r>
              <a:rPr kumimoji="1" lang="en-US" altLang="zh-CN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21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縣市且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皆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居冠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，又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以高雄市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（</a:t>
            </a:r>
            <a:r>
              <a:rPr kumimoji="1" lang="en-US" altLang="zh-CN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Slope:3.874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）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成長最快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en-US" altLang="zh-TW" sz="48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雲林縣是唯一罹癌種類前三名無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女性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乳癌的縣市</a:t>
            </a:r>
            <a:r>
              <a:rPr kumimoji="1" lang="zh-TW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kumimoji="1" lang="en-US" altLang="zh-TW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en-US" altLang="zh-TW" sz="48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金門縣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連江縣是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唯二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做迴歸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分析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表</a:t>
            </a:r>
            <a:br>
              <a:rPr kumimoji="1" lang="en-US" altLang="zh-CN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現不佳的縣市</a:t>
            </a:r>
            <a:r>
              <a:rPr kumimoji="1" lang="zh-CN" altLang="en-US" sz="4800" b="1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kumimoji="1"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且</a:t>
            </a:r>
            <a:r>
              <a:rPr lang="en" altLang="zh-TW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P-value</a:t>
            </a:r>
            <a:r>
              <a:rPr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高</a:t>
            </a:r>
            <a:r>
              <a:rPr lang="zh-CN" altLang="en-US" sz="4800" b="1" dirty="0">
                <a:solidFill>
                  <a:schemeClr val="lt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代</a:t>
            </a:r>
            <a:br>
              <a:rPr lang="en-US" altLang="zh-CN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表</a:t>
            </a:r>
            <a:r>
              <a:rPr lang="zh-CN" altLang="en-US" sz="4800" b="1" dirty="0">
                <a:solidFill>
                  <a:schemeClr val="lt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時間與粗率</a:t>
            </a:r>
            <a:r>
              <a:rPr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資料擬合程度低</a:t>
            </a:r>
            <a:r>
              <a:rPr lang="zh-CN" altLang="en-US" sz="4800" b="1" dirty="0">
                <a:solidFill>
                  <a:schemeClr val="lt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統計</a:t>
            </a:r>
            <a:br>
              <a:rPr lang="en-US" altLang="zh-CN" sz="4800" b="1" dirty="0">
                <a:solidFill>
                  <a:schemeClr val="lt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800" b="1" dirty="0">
                <a:solidFill>
                  <a:schemeClr val="lt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800" b="1" dirty="0">
                <a:solidFill>
                  <a:schemeClr val="lt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關係</a:t>
            </a:r>
            <a:r>
              <a:rPr lang="zh-CN" altLang="en-US" sz="48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亦不顯著</a:t>
            </a:r>
            <a:r>
              <a:rPr lang="zh-CN" altLang="en-US" sz="4800" b="1" dirty="0">
                <a:solidFill>
                  <a:schemeClr val="lt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endParaRPr kumimoji="1" lang="zh-TW" altLang="en-US" sz="4800" b="1" dirty="0"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2623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87130EF6-32F3-A744-B25E-ED1ECD323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6504" y="1945758"/>
            <a:ext cx="7197726" cy="2208794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謝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謝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聆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聽</a:t>
            </a:r>
            <a:br>
              <a:rPr kumimoji="1" lang="en-US" altLang="zh-CN" sz="7200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恭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請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指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導</a:t>
            </a:r>
            <a:endParaRPr kumimoji="1" lang="zh-TW" altLang="en-US" sz="7200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294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228F43E-CA31-7A4C-BCBB-AEF1FAE6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399" y="311724"/>
            <a:ext cx="10592127" cy="5592616"/>
          </a:xfrm>
        </p:spPr>
        <p:txBody>
          <a:bodyPr>
            <a:noAutofit/>
          </a:bodyPr>
          <a:lstStyle/>
          <a:p>
            <a:r>
              <a:rPr kumimoji="1" lang="zh-TW" altLang="en-US" sz="4800" b="1" dirty="0">
                <a:solidFill>
                  <a:schemeClr val="accent6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★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題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目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請對全國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的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資料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只要粗率 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每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10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萬  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 人口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)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有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超過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10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的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癌症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篩選出來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分析</a:t>
            </a:r>
            <a:b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請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對篩選出的癌症做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簡單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線性回歸且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畫圖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表示，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x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為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1979-2021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y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為粗率</a:t>
            </a:r>
            <a:b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說明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對做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分析結果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的發現</a:t>
            </a:r>
            <a:b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除以上之外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針對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此筆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資料額外分析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找到的結果</a:t>
            </a:r>
          </a:p>
        </p:txBody>
      </p:sp>
    </p:spTree>
    <p:extLst>
      <p:ext uri="{BB962C8B-B14F-4D97-AF65-F5344CB8AC3E}">
        <p14:creationId xmlns:p14="http://schemas.microsoft.com/office/powerpoint/2010/main" val="132024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框架 6">
            <a:extLst>
              <a:ext uri="{FF2B5EF4-FFF2-40B4-BE49-F238E27FC236}">
                <a16:creationId xmlns:a16="http://schemas.microsoft.com/office/drawing/2014/main" id="{01A33781-8DFE-E54E-90B4-E6DCD81475F5}"/>
              </a:ext>
            </a:extLst>
          </p:cNvPr>
          <p:cNvSpPr/>
          <p:nvPr/>
        </p:nvSpPr>
        <p:spPr>
          <a:xfrm>
            <a:off x="70629" y="6219994"/>
            <a:ext cx="2888167" cy="574808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9281B40-1A31-4F43-9B5C-8B3D54E0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0"/>
            <a:ext cx="12192000" cy="49148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0F94927-D2D9-C24A-B055-0D528BFAC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943100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21003816-7526-EA4B-8049-F47DE202F2E6}"/>
              </a:ext>
            </a:extLst>
          </p:cNvPr>
          <p:cNvSpPr/>
          <p:nvPr/>
        </p:nvSpPr>
        <p:spPr>
          <a:xfrm>
            <a:off x="31173" y="6328064"/>
            <a:ext cx="2306782" cy="498761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04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框架 6">
            <a:extLst>
              <a:ext uri="{FF2B5EF4-FFF2-40B4-BE49-F238E27FC236}">
                <a16:creationId xmlns:a16="http://schemas.microsoft.com/office/drawing/2014/main" id="{01A33781-8DFE-E54E-90B4-E6DCD81475F5}"/>
              </a:ext>
            </a:extLst>
          </p:cNvPr>
          <p:cNvSpPr/>
          <p:nvPr/>
        </p:nvSpPr>
        <p:spPr>
          <a:xfrm>
            <a:off x="70629" y="6219994"/>
            <a:ext cx="2888167" cy="574808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239CD5-9EC6-0648-98E5-D7CE58F5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FFCD091-E215-C749-9643-255E6216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7999" cy="6858000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C22D865E-5F99-8C47-BC57-A40C7FC4FE94}"/>
              </a:ext>
            </a:extLst>
          </p:cNvPr>
          <p:cNvSpPr/>
          <p:nvPr/>
        </p:nvSpPr>
        <p:spPr>
          <a:xfrm>
            <a:off x="5334000" y="0"/>
            <a:ext cx="5254336" cy="935182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3" name="框架 12">
            <a:extLst>
              <a:ext uri="{FF2B5EF4-FFF2-40B4-BE49-F238E27FC236}">
                <a16:creationId xmlns:a16="http://schemas.microsoft.com/office/drawing/2014/main" id="{3BDB9992-8D39-3343-8C98-66358C9E8B0C}"/>
              </a:ext>
            </a:extLst>
          </p:cNvPr>
          <p:cNvSpPr/>
          <p:nvPr/>
        </p:nvSpPr>
        <p:spPr>
          <a:xfrm>
            <a:off x="5333999" y="6473536"/>
            <a:ext cx="1264229" cy="384464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C146A58-DAD9-6D4A-B7EA-DEB7B9F60AC0}"/>
              </a:ext>
            </a:extLst>
          </p:cNvPr>
          <p:cNvSpPr/>
          <p:nvPr/>
        </p:nvSpPr>
        <p:spPr>
          <a:xfrm>
            <a:off x="5333999" y="935182"/>
            <a:ext cx="6857999" cy="646331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第一行程式碼是針對全國範圍內，粗率大於 </a:t>
            </a:r>
            <a:r>
              <a:rPr lang="en-US" altLang="zh-TW" b="1" dirty="0">
                <a:solidFill>
                  <a:srgbClr val="FF0000"/>
                </a:solidFill>
              </a:rPr>
              <a:t>10 </a:t>
            </a:r>
            <a:r>
              <a:rPr lang="zh-TW" altLang="en-US" b="1" dirty="0">
                <a:solidFill>
                  <a:srgbClr val="FF0000"/>
                </a:solidFill>
              </a:rPr>
              <a:t>的資料進行篩選。第二行程式碼則是從篩選出的資料中，提取出不同的癌症類型。</a:t>
            </a:r>
          </a:p>
        </p:txBody>
      </p:sp>
    </p:spTree>
    <p:extLst>
      <p:ext uri="{BB962C8B-B14F-4D97-AF65-F5344CB8AC3E}">
        <p14:creationId xmlns:p14="http://schemas.microsoft.com/office/powerpoint/2010/main" val="147128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22F0D4B-8434-CE4E-B241-1D3C506E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EC64D8E-167D-9E4A-ADE4-A50083DBA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91" y="400627"/>
            <a:ext cx="4324350" cy="48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2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AABD556-0BAA-8A4B-8697-9025902D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1315565D-5978-B94C-A749-9326E4204422}"/>
              </a:ext>
            </a:extLst>
          </p:cNvPr>
          <p:cNvSpPr/>
          <p:nvPr/>
        </p:nvSpPr>
        <p:spPr>
          <a:xfrm>
            <a:off x="1706201" y="1426465"/>
            <a:ext cx="1384471" cy="384048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3B54B239-B21B-4145-BBE6-12272E94FE8E}"/>
              </a:ext>
            </a:extLst>
          </p:cNvPr>
          <p:cNvSpPr/>
          <p:nvPr/>
        </p:nvSpPr>
        <p:spPr>
          <a:xfrm>
            <a:off x="2142065" y="1789177"/>
            <a:ext cx="1384471" cy="384048"/>
          </a:xfrm>
          <a:prstGeom prst="frame">
            <a:avLst>
              <a:gd name="adj1" fmla="val 2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0DACC53-3361-ED4A-B2DD-2AF047BE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76" y="2552700"/>
            <a:ext cx="7797800" cy="213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8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C4EA01E-D5BB-404E-A788-68E8D612D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074081"/>
              </p:ext>
            </p:extLst>
          </p:nvPr>
        </p:nvGraphicFramePr>
        <p:xfrm>
          <a:off x="0" y="0"/>
          <a:ext cx="12192000" cy="6858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4859">
                  <a:extLst>
                    <a:ext uri="{9D8B030D-6E8A-4147-A177-3AD203B41FA5}">
                      <a16:colId xmlns:a16="http://schemas.microsoft.com/office/drawing/2014/main" val="3298353533"/>
                    </a:ext>
                  </a:extLst>
                </a:gridCol>
                <a:gridCol w="2127183">
                  <a:extLst>
                    <a:ext uri="{9D8B030D-6E8A-4147-A177-3AD203B41FA5}">
                      <a16:colId xmlns:a16="http://schemas.microsoft.com/office/drawing/2014/main" val="792602294"/>
                    </a:ext>
                  </a:extLst>
                </a:gridCol>
                <a:gridCol w="2117558">
                  <a:extLst>
                    <a:ext uri="{9D8B030D-6E8A-4147-A177-3AD203B41FA5}">
                      <a16:colId xmlns:a16="http://schemas.microsoft.com/office/drawing/2014/main" val="3575474615"/>
                    </a:ext>
                  </a:extLst>
                </a:gridCol>
                <a:gridCol w="2039112">
                  <a:extLst>
                    <a:ext uri="{9D8B030D-6E8A-4147-A177-3AD203B41FA5}">
                      <a16:colId xmlns:a16="http://schemas.microsoft.com/office/drawing/2014/main" val="1771973019"/>
                    </a:ext>
                  </a:extLst>
                </a:gridCol>
                <a:gridCol w="1923288">
                  <a:extLst>
                    <a:ext uri="{9D8B030D-6E8A-4147-A177-3AD203B41FA5}">
                      <a16:colId xmlns:a16="http://schemas.microsoft.com/office/drawing/2014/main" val="3923864545"/>
                    </a:ext>
                  </a:extLst>
                </a:gridCol>
              </a:tblGrid>
              <a:tr h="278584"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Cancer Type (Chinese)</a:t>
                      </a:r>
                      <a:endParaRPr lang="en" sz="1600" b="1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Slope</a:t>
                      </a:r>
                      <a:endParaRPr lang="en" sz="1600" b="1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altLang="zh-TW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R²</a:t>
                      </a:r>
                      <a:endParaRPr lang="en" sz="1600" u="none" strike="noStrike" kern="1200" dirty="0">
                        <a:solidFill>
                          <a:schemeClr val="dk1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altLang="zh-TW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p-value</a:t>
                      </a:r>
                      <a:endParaRPr lang="en" sz="1600" u="none" strike="noStrike" kern="1200" dirty="0">
                        <a:solidFill>
                          <a:schemeClr val="dk1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Trend</a:t>
                      </a:r>
                      <a:endParaRPr lang="en" sz="1600" b="1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217239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所有癌症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11.81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0.95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986352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1" u="none" strike="noStrike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女性乳腺癌</a:t>
                      </a:r>
                      <a:endParaRPr lang="zh-TW" altLang="en-US" sz="1600" b="1" i="0" u="none" strike="noStrike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1" u="none" strike="noStrike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3.25</a:t>
                      </a:r>
                      <a:endParaRPr lang="en-US" altLang="zh-TW" sz="1600" b="1" i="0" u="none" strike="noStrike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0.95</a:t>
                      </a:r>
                      <a:endParaRPr lang="zh-TW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b="1" u="none" strike="noStrike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1" i="0" u="none" strike="noStrike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76288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攝護腺癌</a:t>
                      </a:r>
                      <a:endParaRPr lang="zh-TW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1" u="none" strike="noStrike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2.09</a:t>
                      </a:r>
                      <a:endParaRPr lang="en-US" altLang="zh-TW" sz="1600" b="1" i="0" u="none" strike="noStrike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0.97</a:t>
                      </a:r>
                      <a:endParaRPr lang="zh-TW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b="1" u="none" strike="noStrike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1" i="0" u="none" strike="noStrike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194716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結直腸癌</a:t>
                      </a:r>
                      <a:endParaRPr lang="zh-TW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1" u="none" strike="noStrike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2.02</a:t>
                      </a:r>
                      <a:endParaRPr lang="en-US" altLang="zh-TW" sz="1600" b="1" i="0" u="none" strike="noStrike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0.92</a:t>
                      </a:r>
                      <a:endParaRPr lang="zh-TW" alt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b="1" u="none" strike="noStrike" dirty="0">
                          <a:solidFill>
                            <a:srgbClr val="FF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1" i="0" u="none" strike="noStrike" dirty="0">
                        <a:solidFill>
                          <a:srgbClr val="FF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557364"/>
                  </a:ext>
                </a:extLst>
              </a:tr>
              <a:tr h="553028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肺、支氣管及氣管癌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1.54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0.82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792314"/>
                  </a:ext>
                </a:extLst>
              </a:tr>
              <a:tr h="553028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口腔、咽喉及下咽癌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1.53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0.59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90539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子宮癌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1.17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032394"/>
                  </a:ext>
                </a:extLst>
              </a:tr>
              <a:tr h="406957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肝臟及肝內膽管癌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1.08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0.44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777326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甲狀腺癌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0.83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0.40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0.0001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461362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皮膚癌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0.51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0.78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567094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胰臟癌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0.5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0.61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0.0001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502979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腎癌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0.42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1.00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099216"/>
                  </a:ext>
                </a:extLst>
              </a:tr>
              <a:tr h="553028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卵巢、輸卵管及廣韌帶癌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0.42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0.95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945071"/>
                  </a:ext>
                </a:extLst>
              </a:tr>
              <a:tr h="33462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非霍奇金淋巴瘤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0.32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0.52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317751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食道癌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0.32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0.16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0.0243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31417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白血病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0.21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0.42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0.0020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02164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胃癌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0.11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0.14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0.0001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524819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膀胱癌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0.07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0.0945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820551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鼻咽癌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0.02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0.26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0.1641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positive growth</a:t>
                      </a:r>
                      <a:endParaRPr lang="en" sz="1600" b="0" i="0" u="none" strike="noStrike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813398"/>
                  </a:ext>
                </a:extLst>
              </a:tr>
              <a:tr h="278584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子宮頸癌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-0.31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0.57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</a:t>
                      </a: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600" u="none" strike="noStrike" dirty="0"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negative growth</a:t>
                      </a:r>
                      <a:endParaRPr lang="en" sz="1600" b="0" i="0" u="none" strike="noStrike" dirty="0">
                        <a:solidFill>
                          <a:srgbClr val="000000"/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marL="3677" marR="3677" marT="367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240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073750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27757</TotalTime>
  <Words>926</Words>
  <Application>Microsoft Macintosh PowerPoint</Application>
  <PresentationFormat>寬螢幕</PresentationFormat>
  <Paragraphs>515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3" baseType="lpstr">
      <vt:lpstr>BiauKaiTC</vt:lpstr>
      <vt:lpstr>Kaiti TC</vt:lpstr>
      <vt:lpstr>Arial</vt:lpstr>
      <vt:lpstr>Century Gothic</vt:lpstr>
      <vt:lpstr>飛機雲</vt:lpstr>
      <vt:lpstr>PowerPoint 簡報</vt:lpstr>
      <vt:lpstr>目    次</vt:lpstr>
      <vt:lpstr>壹、主  題 分  析</vt:lpstr>
      <vt:lpstr>★題目： ◼︎請對全國的資料，只要粗率 (每10萬       人口)有超過10的癌症篩選出來分析 ◼︎請對篩選出的癌症做簡單線性回歸且    畫圖表示，x為1979-2021，y為粗率 ◼︎說明對做分析結果的發現 ◼︎除以上之外，針對此筆資料額外分析    找到的結果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★說明結果： ◼︎針對全國癌症資料篩選出粗率大於    10，癌症種類符合條件計有胃癌等    19類，加上合計(all)種類總共20種 ◼︎做迴歸分析後，發現除了子宮頸癌呈    負成長外，其餘均有正成長之趨勢。 ◼︎罹癌類型正成長前三名分別為乳癌、     攝護腺癌、結直腸癌。</vt:lpstr>
      <vt:lpstr>貳、額  外  分  析</vt:lpstr>
      <vt:lpstr>一、時間序列預測</vt:lpstr>
      <vt:lpstr>PowerPoint 簡報</vt:lpstr>
      <vt:lpstr>二、年齡趨勢分析</vt:lpstr>
      <vt:lpstr>PowerPoint 簡報</vt:lpstr>
      <vt:lpstr>★年齡回歸分析圖示結果： ◼︎針對全國癌症資料篩選出粗率大於    10，並對平均年齡、中位數年齡做    迴歸分析。 ◼︎結果顯示，隨著時間的推進，不論是    平均年齡還是中位數年齡，都有逐漸    上升的趨勢，這意味著癌症患者的年    齡在不斷增長。</vt:lpstr>
      <vt:lpstr>PowerPoint 簡報</vt:lpstr>
      <vt:lpstr>★回歸模型概況： ◼︎R-squared (R²) 分數： ●平均年齡回歸模型：R² = 0.860    中位數年齡回歸模型：R² = 0.594 ●小結：平均年齡模型的解釋力顯著    高於中位數年齡模型。</vt:lpstr>
      <vt:lpstr> ◼︎年份對年齡的影響 ●平均數年齡：    每增加一年，平均年齡增加 0.22 歲     P 值 = 0，年份對平均年齡的影響    顯著。 ●中位數年齡：    每增加一年，中位數年齡增加 0.22     歲，Ｐ值 = 0，年份對中位數年齡    的影響顯著。</vt:lpstr>
      <vt:lpstr> ★模型顯著性 ◼︎F-statistic： ●平均年齡模型：F-statistic =250.9，    Prob = 4.45e-19 ●中位年齡模型：F-statistic =59.95，    Prob = 1.50e-09 ●小結：這兩個模型的 F 檢驗結果都顯示    年份對年齡的影響具有統計顯著性。</vt:lpstr>
      <vt:lpstr>三、性別與年齡的癌症發生趨勢分析</vt:lpstr>
      <vt:lpstr>PowerPoint 簡報</vt:lpstr>
      <vt:lpstr>PowerPoint 簡報</vt:lpstr>
      <vt:lpstr>PowerPoint 簡報</vt:lpstr>
      <vt:lpstr> ★小結 ◼︎隨著年代推進，罹癌人數不論男女均為    正成長。 ◼︎在罹癌年齡方面，女性的平均與中位數    年齡均較男性年輕，而在61-80歲組，兩    性年齡則非常接近。 ◼︎依據粗率&gt;10篩選出來的全國癌症資料，    40-80歲是高發病期，反之0-40、80-100沒    有數據記錄。</vt:lpstr>
      <vt:lpstr>四、各縣市癌症趨勢分析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★各縣市分析概況： ◼︎以女性乳癌罹患率為最高，22個縣市    中佔21縣市且皆居冠，又以高雄市    （Slope:3.874）成長最快。 ◼︎雲林縣是唯一罹癌種類前三名無女性    乳癌的縣市。 ◼︎金門縣、連江縣是唯二做迴歸分析表    現不佳的縣市，且P-value高，代    表時間與粗率資料擬合程度低，統計    關係亦不顯著。</vt:lpstr>
      <vt:lpstr>謝  謝  聆  聽 恭  請  指  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國立中興大學應數系文獻探討報告</dc:title>
  <dc:creator>Microsoft Office User</dc:creator>
  <cp:lastModifiedBy>Microsoft Office User</cp:lastModifiedBy>
  <cp:revision>170</cp:revision>
  <dcterms:created xsi:type="dcterms:W3CDTF">2024-03-09T05:33:34Z</dcterms:created>
  <dcterms:modified xsi:type="dcterms:W3CDTF">2024-10-26T03:42:29Z</dcterms:modified>
</cp:coreProperties>
</file>